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2"/>
  </p:handoutMasterIdLst>
  <p:sldIdLst>
    <p:sldId id="270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80" r:id="rId10"/>
    <p:sldId id="277" r:id="rId11"/>
    <p:sldId id="278" r:id="rId12"/>
    <p:sldId id="279" r:id="rId13"/>
    <p:sldId id="281" r:id="rId14"/>
    <p:sldId id="282" r:id="rId15"/>
    <p:sldId id="285" r:id="rId16"/>
    <p:sldId id="286" r:id="rId17"/>
    <p:sldId id="284" r:id="rId18"/>
    <p:sldId id="288" r:id="rId19"/>
    <p:sldId id="289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54">
          <p15:clr>
            <a:srgbClr val="A4A3A4"/>
          </p15:clr>
        </p15:guide>
        <p15:guide id="2" pos="27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AA9"/>
    <a:srgbClr val="369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6" autoAdjust="0"/>
    <p:restoredTop sz="99913" autoAdjust="0"/>
  </p:normalViewPr>
  <p:slideViewPr>
    <p:cSldViewPr snapToGrid="0">
      <p:cViewPr>
        <p:scale>
          <a:sx n="83" d="100"/>
          <a:sy n="83" d="100"/>
        </p:scale>
        <p:origin x="-972" y="-18"/>
      </p:cViewPr>
      <p:guideLst>
        <p:guide orient="horz" pos="2054"/>
        <p:guide pos="27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4B2F9-8792-424C-86B1-A34D52DD1A5C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B7489-17A4-9140-B0B2-0ABF8649D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6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8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659331" y="6148102"/>
            <a:ext cx="1202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"/>
                <a:cs typeface="FeSa Cond Pro Book"/>
              </a:rPr>
              <a:t>www.tyuiu.ru</a:t>
            </a:r>
            <a:endParaRPr 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"/>
              <a:cs typeface="FeSa Cond Pro Book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1840" y="1231631"/>
            <a:ext cx="3096344" cy="169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82" y="3322370"/>
            <a:ext cx="5082343" cy="2623261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8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8098" y="6510048"/>
            <a:ext cx="2067255" cy="265384"/>
          </a:xfrm>
          <a:prstGeom prst="rect">
            <a:avLst/>
          </a:prstGeom>
        </p:spPr>
        <p:txBody>
          <a:bodyPr/>
          <a:lstStyle/>
          <a:p>
            <a:fld id="{4E3914EA-46C1-784A-A817-F5D196E6F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9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4644008" y="1340768"/>
            <a:ext cx="3960440" cy="36004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611560" y="1340768"/>
            <a:ext cx="3960440" cy="36004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4031878" cy="5040560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98098" y="6510048"/>
            <a:ext cx="2067255" cy="265384"/>
          </a:xfrm>
          <a:prstGeom prst="rect">
            <a:avLst/>
          </a:prstGeom>
        </p:spPr>
        <p:txBody>
          <a:bodyPr/>
          <a:lstStyle/>
          <a:p>
            <a:fld id="{4E3914EA-46C1-784A-A817-F5D196E6F1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44008" y="1340768"/>
            <a:ext cx="4032448" cy="5040560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4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4000px_russia_with_crimea_and_sevastopol copy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-8053" r="-2031" b="-773"/>
          <a:stretch/>
        </p:blipFill>
        <p:spPr>
          <a:xfrm>
            <a:off x="899592" y="188640"/>
            <a:ext cx="7091511" cy="4153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90D4-FDB4-CC44-85FA-6AD83676FF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611560" y="4149080"/>
            <a:ext cx="7920880" cy="360040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11560" y="4149080"/>
            <a:ext cx="7920880" cy="2088232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4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74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80512" cy="855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021" y="274638"/>
            <a:ext cx="6798869" cy="62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21" y="1276354"/>
            <a:ext cx="8017536" cy="505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222344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7367"/>
            <a:ext cx="9252520" cy="129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52320" y="188640"/>
            <a:ext cx="1053374" cy="57606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438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4BE390D4-FDB4-CC44-85FA-6AD83676F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7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>
          <a:solidFill>
            <a:schemeClr val="accent4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"/>
            <a:ext cx="918051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Противодействие коррупции в сфере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34529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9" y="188258"/>
            <a:ext cx="5559820" cy="64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8" y="179293"/>
            <a:ext cx="5665694" cy="66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470" y="375556"/>
            <a:ext cx="7790329" cy="4611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1" y="182823"/>
            <a:ext cx="5585011" cy="658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178987"/>
            <a:ext cx="5585012" cy="661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5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57200"/>
            <a:ext cx="7715250" cy="3795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0" y="190539"/>
            <a:ext cx="5638801" cy="65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5788" y="256709"/>
            <a:ext cx="6580095" cy="6297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понятие конфликта интересов педагогического работника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1365" y="1276354"/>
            <a:ext cx="8414192" cy="50541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ФЕДЕРАЛЬНЫЙ ЗАКОН ОТ 29.12.2012 № 273-ФЗ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«ОБ ОБРАЗОВАНИИ В РОССИЙСКОЙ ФЕДЕРАЦИИ»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 Narrow" panose="020B0606020202030204" pitchFamily="34" charset="0"/>
              </a:rPr>
              <a:t>Конфликт интересов педагогического работника – ситуация, при которой у педагогического работника при осуществлении им профессиональной деятельности возникает личная заинтересованность в получении материальной выгоды или иного преимущества и которая влияет или </a:t>
            </a:r>
            <a:r>
              <a:rPr lang="ru-RU" sz="1800" b="1" dirty="0" smtClean="0">
                <a:latin typeface="Arial Narrow" panose="020B0606020202030204" pitchFamily="34" charset="0"/>
              </a:rPr>
              <a:t>может повлиять </a:t>
            </a:r>
            <a:r>
              <a:rPr lang="ru-RU" sz="1800" dirty="0" smtClean="0">
                <a:latin typeface="Arial Narrow" panose="020B0606020202030204" pitchFamily="34" charset="0"/>
              </a:rPr>
              <a:t>на надлежащее исполнение педагогическим работником профессиональных обязанностей вследствие противоречия между его личной заинтересованностью и интересами обучающегося, родителей (законных представителей) несовершеннолетних обучающихся </a:t>
            </a:r>
            <a:r>
              <a:rPr lang="ru-RU" sz="1800" b="1" u="sng" dirty="0" smtClean="0">
                <a:latin typeface="Arial Narrow" panose="020B0606020202030204" pitchFamily="34" charset="0"/>
              </a:rPr>
              <a:t>(пункт 33 статья 2).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800" b="1" u="sng" dirty="0">
              <a:latin typeface="Arial Narrow" panose="020B0606020202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 Narrow" panose="020B0606020202030204" pitchFamily="34" charset="0"/>
              </a:rPr>
              <a:t>Педагогический  работник организации, осуществляющей образовательную деятельность, в том числе в качестве индивидуального предпринимателя, не вправе оказывать платные образовательные услуги обучающимся в данной организации, если это приводит к конфликту интересов педагогического работника </a:t>
            </a:r>
            <a:r>
              <a:rPr lang="ru-RU" sz="1800" b="1" u="sng" dirty="0" smtClean="0">
                <a:latin typeface="Arial Narrow" panose="020B0606020202030204" pitchFamily="34" charset="0"/>
              </a:rPr>
              <a:t>(часть 2 статьи 48).</a:t>
            </a:r>
            <a:endParaRPr lang="ru-RU" sz="1800" b="1" u="sng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044" y="265672"/>
            <a:ext cx="6798869" cy="10252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ответственность  педагогического  работника  за  неприятие </a:t>
            </a:r>
            <a:br>
              <a:rPr lang="ru-RU" sz="1800" dirty="0" smtClean="0"/>
            </a:br>
            <a:r>
              <a:rPr lang="ru-RU" sz="1800" dirty="0" smtClean="0"/>
              <a:t>мер  по  предотвращению  или  урегулированию  конфликта интересов,  стороной  которого  он  является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21" y="1497106"/>
            <a:ext cx="8017536" cy="483335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педагогический работник не принял мер по предотвращению или урегулированию конфликта интересов, это рассматривается как 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коррупционное правонарушение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может служить 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расторжения трудового договора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инициативе работодателя – неприятие работником мер по предотвращению или урегулированию конфликта интересов, стороной которого он является, если указанные действия дают основание для утраты доверия к работнику со стороны работодателя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(пункт 7.1 части 1 статьи 81 Трудового кодекса Российской Федерации).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66" y="5200542"/>
            <a:ext cx="2284768" cy="15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как поступить в случае </a:t>
            </a:r>
            <a:br>
              <a:rPr lang="ru-RU" dirty="0"/>
            </a:br>
            <a:r>
              <a:rPr lang="ru-RU" dirty="0"/>
              <a:t>вымогательства взятки?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6518" y="1237129"/>
            <a:ext cx="8199039" cy="5387789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latin typeface="Arial Narrow" panose="020B0606020202030204" pitchFamily="34" charset="0"/>
              </a:rPr>
              <a:t>  Внимательно выслушать и точно запомнить поставленные условия:</a:t>
            </a:r>
            <a:r>
              <a:rPr lang="ru-RU" sz="1800" dirty="0" smtClean="0">
                <a:latin typeface="Arial Narrow" panose="020B0606020202030204" pitchFamily="34" charset="0"/>
              </a:rPr>
              <a:t> размеры сумм,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наименование товаров и характер услуг, сроки и способы передачи взятки</a:t>
            </a:r>
            <a:r>
              <a:rPr lang="en-US" sz="1800" dirty="0" smtClean="0">
                <a:latin typeface="Arial Narrow" panose="020B0606020202030204" pitchFamily="34" charset="0"/>
              </a:rPr>
              <a:t>; </a:t>
            </a:r>
            <a:r>
              <a:rPr lang="ru-RU" sz="1800" dirty="0" smtClean="0">
                <a:latin typeface="Arial Narrow" panose="020B0606020202030204" pitchFamily="34" charset="0"/>
              </a:rPr>
              <a:t>поинтересоваться о гарантиях решения вопроса в случае Вашего согласия дать взятку или совершить коммерческий подкуп</a:t>
            </a:r>
            <a:r>
              <a:rPr lang="en-US" sz="1800" dirty="0" smtClean="0">
                <a:latin typeface="Arial Narrow" panose="020B0606020202030204" pitchFamily="34" charset="0"/>
              </a:rPr>
              <a:t>; </a:t>
            </a:r>
            <a:r>
              <a:rPr lang="ru-RU" sz="1800" dirty="0" smtClean="0">
                <a:latin typeface="Arial Narrow" panose="020B0606020202030204" pitchFamily="34" charset="0"/>
              </a:rPr>
              <a:t>договориться о времени передачи взятки в хорошо знакомом Вам месте. </a:t>
            </a: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  <a:p>
            <a:pPr algn="ctr"/>
            <a:r>
              <a:rPr lang="ru-RU" sz="1800" b="1" dirty="0" smtClean="0">
                <a:latin typeface="Arial Narrow" panose="020B0606020202030204" pitchFamily="34" charset="0"/>
              </a:rPr>
              <a:t>ЧТО ПРЕДПРИНЯТЬ СРАЗУ ПОСЛЕ ФАКТА ВЫМОГАТЕЛЬСТВА?</a:t>
            </a:r>
          </a:p>
          <a:p>
            <a:pPr algn="ctr"/>
            <a:endParaRPr lang="ru-RU" sz="18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         </a:t>
            </a:r>
            <a:r>
              <a:rPr lang="ru-RU" sz="1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дать отказ пойти на преступление и смириться с тем, что ваш вопрос не будет решен</a:t>
            </a: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         </a:t>
            </a:r>
            <a:r>
              <a:rPr lang="ru-RU" sz="1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встать на путь сопротивления коррупционерам!</a:t>
            </a:r>
          </a:p>
          <a:p>
            <a:pPr algn="just"/>
            <a:endParaRPr lang="ru-RU" sz="1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" y="1194975"/>
            <a:ext cx="459710" cy="427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9" y="3660976"/>
            <a:ext cx="509226" cy="500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8" y="4302607"/>
            <a:ext cx="475130" cy="4672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64" y="4605120"/>
            <a:ext cx="3080450" cy="20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поступить в случае </a:t>
            </a:r>
            <a:br>
              <a:rPr lang="ru-RU" dirty="0" smtClean="0"/>
            </a:br>
            <a:r>
              <a:rPr lang="ru-RU" dirty="0" smtClean="0"/>
              <a:t>предложения взятки?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765" y="1276354"/>
            <a:ext cx="8261792" cy="5054108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Arial Narrow" panose="020B0606020202030204" pitchFamily="34" charset="0"/>
              </a:rPr>
              <a:t>вести себя крайне осторожно, вежливо, без заискивания, не допуская опрометчивых высказываний, которые могли бы трактоваться взяткодателем либо как готовность, либо как категорический отказ принять (дать) взятку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Arial Narrow" panose="020B0606020202030204" pitchFamily="34" charset="0"/>
              </a:rPr>
              <a:t> внимательно выслушать и точно запомнить предложенные Вам условия (размеры сумм, наименование товаров и характер услуг, сроки и способы передачи взятки, форма коммерческого подкупа, последовательность решения вопросов)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Arial Narrow" panose="020B0606020202030204" pitchFamily="34" charset="0"/>
              </a:rPr>
              <a:t>постараться перенести вопрос о времени и месте передачи взятки до следующей беседы и предложить хорошо знакомое Вам место для следующей встречи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Arial Narrow" panose="020B0606020202030204" pitchFamily="34" charset="0"/>
              </a:rPr>
              <a:t>не берите инициативу в разговоре на себя, больше «работайте на прием», позволяйте потенциальному взяткодателю «выговориться», сообщить Вам как можно больше информации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Arial Narrow" panose="020B0606020202030204" pitchFamily="34" charset="0"/>
              </a:rPr>
              <a:t>при наличии у Вас диктофона постараться записать (скрытно) предложение о взятке. 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36459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04" y="453932"/>
            <a:ext cx="6798869" cy="629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что следует предпринять сразу после свершившегося </a:t>
            </a:r>
            <a:br>
              <a:rPr lang="ru-RU" sz="2000" dirty="0" smtClean="0"/>
            </a:br>
            <a:r>
              <a:rPr lang="ru-RU" sz="2000" dirty="0" smtClean="0"/>
              <a:t>факта предложения взятки?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659" y="1532964"/>
            <a:ext cx="8234898" cy="4797497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    Уведомить представителя нанимателя (работодателя), органы прокуратуры или другие государственные органы обо всех случаях обращения к нему каких-либо лиц в целях склонения его к совершению коррупционных правонарушений, в том числе предложение и вымогательства взятки </a:t>
            </a:r>
            <a:r>
              <a:rPr lang="ru-RU" sz="1800" b="1" dirty="0" smtClean="0">
                <a:latin typeface="Arial Narrow" panose="020B0606020202030204" pitchFamily="34" charset="0"/>
              </a:rPr>
              <a:t>(ст. 9 Федерального закона от 25.12.2008 № 273-ФЗ «О противодействии коррупции»)</a:t>
            </a:r>
            <a:r>
              <a:rPr lang="ru-RU" sz="1800" dirty="0" smtClean="0">
                <a:latin typeface="Arial Narrow" panose="020B0606020202030204" pitchFamily="34" charset="0"/>
              </a:rPr>
              <a:t>. </a:t>
            </a:r>
            <a:endParaRPr lang="en-US" sz="1800" dirty="0" smtClean="0">
              <a:latin typeface="Arial Narrow" panose="020B0606020202030204" pitchFamily="34" charset="0"/>
            </a:endParaRPr>
          </a:p>
          <a:p>
            <a:pPr algn="just"/>
            <a:endParaRPr lang="ru-RU" sz="18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    При получении работником организации предложения о совершении коррупционного правонарушения </a:t>
            </a:r>
            <a:r>
              <a:rPr lang="ru-RU" sz="1800" b="1" dirty="0" smtClean="0">
                <a:latin typeface="Arial Narrow" panose="020B0606020202030204" pitchFamily="34" charset="0"/>
              </a:rPr>
              <a:t>он обязан незамедлительно</a:t>
            </a:r>
            <a:r>
              <a:rPr lang="ru-RU" sz="1800" dirty="0" smtClean="0">
                <a:latin typeface="Arial Narrow" panose="020B0606020202030204" pitchFamily="34" charset="0"/>
              </a:rPr>
              <a:t>, а если указанное предложение поступило вне служебного времени, незамедлительно при первой возможности </a:t>
            </a:r>
            <a:r>
              <a:rPr lang="ru-RU" sz="1800" b="1" dirty="0" smtClean="0">
                <a:latin typeface="Arial Narrow" panose="020B0606020202030204" pitchFamily="34" charset="0"/>
              </a:rPr>
              <a:t>представить</a:t>
            </a:r>
            <a:r>
              <a:rPr lang="ru-RU" sz="1800" dirty="0" smtClean="0">
                <a:latin typeface="Arial Narrow" panose="020B0606020202030204" pitchFamily="34" charset="0"/>
              </a:rPr>
              <a:t> в структурное подразделение организации или должностному лицу, ответственному за работу по профилактике коррупционных и иных правонарушений в организации </a:t>
            </a:r>
            <a:r>
              <a:rPr lang="ru-RU" sz="1800" b="1" dirty="0" smtClean="0">
                <a:latin typeface="Arial Narrow" panose="020B0606020202030204" pitchFamily="34" charset="0"/>
              </a:rPr>
              <a:t>уведомление о факте обращения в целях склонения к совершению коррупционных правонарушений. </a:t>
            </a: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" y="1382512"/>
            <a:ext cx="414564" cy="560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3" y="3175454"/>
            <a:ext cx="351302" cy="4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Нормативная база: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438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4BE390D4-FDB4-CC44-85FA-6AD83676FFD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225" y="1156447"/>
            <a:ext cx="8731622" cy="540571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sz="2400" smtClean="0">
                <a:latin typeface="Arial Narrow" panose="020B0606020202030204" pitchFamily="34" charset="0"/>
              </a:rPr>
              <a:t> </a:t>
            </a:r>
            <a:r>
              <a:rPr lang="ru-RU" sz="2400" smtClean="0">
                <a:solidFill>
                  <a:srgbClr val="4A66AC">
                    <a:lumMod val="75000"/>
                  </a:srgbClr>
                </a:solidFill>
                <a:latin typeface="Arial Narrow" panose="020B0606020202030204" pitchFamily="34" charset="0"/>
              </a:rPr>
              <a:t>Уголовный кодекс Российской Федерации от 13.06.1996 № 63-ФЗ (редакция от 17.04.2017)</a:t>
            </a:r>
            <a:endParaRPr lang="ru-RU" sz="2400" smtClean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smtClean="0">
                <a:latin typeface="Arial Narrow" panose="020B0606020202030204" pitchFamily="34" charset="0"/>
              </a:rPr>
              <a:t>Федеральный </a:t>
            </a:r>
            <a:r>
              <a:rPr lang="ru-RU" sz="2400" dirty="0">
                <a:latin typeface="Arial Narrow" panose="020B0606020202030204" pitchFamily="34" charset="0"/>
              </a:rPr>
              <a:t>закон от 25.12.2008 № 273-ФЗ </a:t>
            </a:r>
            <a:r>
              <a:rPr lang="ru-RU" sz="2400" b="1" dirty="0">
                <a:latin typeface="Arial Narrow" panose="020B0606020202030204" pitchFamily="34" charset="0"/>
              </a:rPr>
              <a:t>«О </a:t>
            </a:r>
            <a:r>
              <a:rPr lang="ru-RU" sz="2400" b="1" dirty="0" smtClean="0">
                <a:latin typeface="Arial Narrow" panose="020B0606020202030204" pitchFamily="34" charset="0"/>
              </a:rPr>
              <a:t> противодействии </a:t>
            </a:r>
            <a:r>
              <a:rPr lang="ru-RU" sz="2400" b="1" dirty="0">
                <a:latin typeface="Arial Narrow" panose="020B0606020202030204" pitchFamily="34" charset="0"/>
              </a:rPr>
              <a:t>коррупции</a:t>
            </a:r>
            <a:r>
              <a:rPr lang="ru-RU" sz="2400" b="1" dirty="0" smtClean="0">
                <a:latin typeface="Arial Narrow" panose="020B0606020202030204" pitchFamily="34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 Narrow" panose="020B0606020202030204" pitchFamily="34" charset="0"/>
              </a:rPr>
              <a:t>Федеральный </a:t>
            </a:r>
            <a:r>
              <a:rPr lang="ru-RU" sz="2400" dirty="0">
                <a:latin typeface="Arial Narrow" panose="020B0606020202030204" pitchFamily="34" charset="0"/>
              </a:rPr>
              <a:t>закон от 29.12.2012 № 273-ФЗ </a:t>
            </a:r>
            <a:r>
              <a:rPr lang="ru-RU" sz="2400" b="1" dirty="0">
                <a:latin typeface="Arial Narrow" panose="020B0606020202030204" pitchFamily="34" charset="0"/>
              </a:rPr>
              <a:t>«Об образовании в Российской Федерации</a:t>
            </a:r>
            <a:r>
              <a:rPr lang="ru-RU" sz="2400" b="1" dirty="0" smtClean="0">
                <a:latin typeface="Arial Narrow" panose="020B0606020202030204" pitchFamily="34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 Narrow" panose="020B0606020202030204" pitchFamily="34" charset="0"/>
              </a:rPr>
              <a:t>Указ </a:t>
            </a:r>
            <a:r>
              <a:rPr lang="ru-RU" sz="2400" dirty="0">
                <a:latin typeface="Arial Narrow" panose="020B0606020202030204" pitchFamily="34" charset="0"/>
              </a:rPr>
              <a:t>Президента Российской Федерации от </a:t>
            </a:r>
            <a:r>
              <a:rPr lang="ru-RU" sz="2400" dirty="0" smtClean="0">
                <a:latin typeface="Arial Narrow" panose="020B0606020202030204" pitchFamily="34" charset="0"/>
              </a:rPr>
              <a:t>19.05.2008 № 815 </a:t>
            </a:r>
            <a:r>
              <a:rPr lang="ru-RU" sz="2400" b="1" dirty="0" smtClean="0">
                <a:latin typeface="Arial Narrow" panose="020B0606020202030204" pitchFamily="34" charset="0"/>
              </a:rPr>
              <a:t>«О мерах по противодействию коррупции»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 Narrow" panose="020B0606020202030204" pitchFamily="34" charset="0"/>
              </a:rPr>
              <a:t>Указ </a:t>
            </a:r>
            <a:r>
              <a:rPr lang="ru-RU" sz="2400" dirty="0">
                <a:latin typeface="Arial Narrow" panose="020B0606020202030204" pitchFamily="34" charset="0"/>
              </a:rPr>
              <a:t>Президента Российской Федерации от 12.08.2002 № 885 </a:t>
            </a:r>
            <a:r>
              <a:rPr lang="ru-RU" sz="2400" b="1" dirty="0">
                <a:latin typeface="Arial Narrow" panose="020B0606020202030204" pitchFamily="34" charset="0"/>
              </a:rPr>
              <a:t>«Об утверждении общих принципов служебного поведения государственных служащих</a:t>
            </a:r>
            <a:r>
              <a:rPr lang="ru-RU" sz="2400" b="1" dirty="0" smtClean="0">
                <a:latin typeface="Arial Narrow" panose="020B0606020202030204" pitchFamily="34" charset="0"/>
              </a:rPr>
              <a:t>»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Arial Narrow" panose="020B0606020202030204" pitchFamily="34" charset="0"/>
              </a:rPr>
              <a:t>Указ </a:t>
            </a:r>
            <a:r>
              <a:rPr lang="ru-RU" sz="2400" dirty="0">
                <a:latin typeface="Arial Narrow" panose="020B0606020202030204" pitchFamily="34" charset="0"/>
              </a:rPr>
              <a:t>Президента Российской Федерации от 01.04.2016 № 147 </a:t>
            </a:r>
            <a:r>
              <a:rPr lang="ru-RU" sz="2400" b="1" dirty="0">
                <a:latin typeface="Arial Narrow" panose="020B0606020202030204" pitchFamily="34" charset="0"/>
              </a:rPr>
              <a:t>«О Национальном плане противодействия коррупции на 2016 - 2017 годы</a:t>
            </a:r>
            <a:r>
              <a:rPr lang="ru-RU" sz="2400" b="1" dirty="0" smtClean="0">
                <a:latin typeface="Arial Narrow" panose="020B0606020202030204" pitchFamily="34" charset="0"/>
              </a:rPr>
              <a:t>»</a:t>
            </a:r>
          </a:p>
          <a:p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74" y="283602"/>
            <a:ext cx="6798869" cy="629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ВАШИ ДЕЙСТВИЯ, ЕСЛИ ВЫ ПРИНЯЛИ РЕШЕНИЕ ПРОТИВОСТОЯТЬ КОРРУПЦИИ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b="1" u="sng" dirty="0" smtClean="0">
                <a:latin typeface="Arial Narrow" panose="020B0606020202030204" pitchFamily="34" charset="0"/>
              </a:rPr>
              <a:t>Обратиться с устным или письменным заявлением: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в органы внутренних дел – районные или городские отделения (отделы, управления) полиции, Министерство внутренних дел РФ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органы прокуратуры – к районному или городскому прокурору, прокурору области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в Следственное управление Следственного комитета РФ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органы безопасности – районные и городские отделения (отделы) Управления ФСБ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Комитет по борьбе с коррупцией – межрегиональную общественную организацию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7569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Нормативная база: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729" y="1048871"/>
            <a:ext cx="8489577" cy="548640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4200" dirty="0" smtClean="0">
                <a:latin typeface="Arial Narrow" panose="020B0606020202030204" pitchFamily="34" charset="0"/>
              </a:rPr>
              <a:t> Указ </a:t>
            </a:r>
            <a:r>
              <a:rPr lang="ru-RU" sz="4200" dirty="0">
                <a:latin typeface="Arial Narrow" panose="020B0606020202030204" pitchFamily="34" charset="0"/>
              </a:rPr>
              <a:t>Президента РФ от 31.12.2015 </a:t>
            </a:r>
            <a:r>
              <a:rPr lang="ru-RU" sz="4200" dirty="0" smtClean="0">
                <a:latin typeface="Arial Narrow" panose="020B0606020202030204" pitchFamily="34" charset="0"/>
              </a:rPr>
              <a:t>№ </a:t>
            </a:r>
            <a:r>
              <a:rPr lang="ru-RU" sz="4200" dirty="0">
                <a:latin typeface="Arial Narrow" panose="020B0606020202030204" pitchFamily="34" charset="0"/>
              </a:rPr>
              <a:t>683 </a:t>
            </a:r>
            <a:r>
              <a:rPr lang="ru-RU" sz="4200" b="1" dirty="0" smtClean="0">
                <a:latin typeface="Arial Narrow" panose="020B0606020202030204" pitchFamily="34" charset="0"/>
              </a:rPr>
              <a:t>«О </a:t>
            </a:r>
            <a:r>
              <a:rPr lang="ru-RU" sz="4200" b="1" dirty="0">
                <a:latin typeface="Arial Narrow" panose="020B0606020202030204" pitchFamily="34" charset="0"/>
              </a:rPr>
              <a:t>Стратегии национальной безопасности Российской </a:t>
            </a:r>
            <a:r>
              <a:rPr lang="ru-RU" sz="4200" b="1" dirty="0" smtClean="0">
                <a:latin typeface="Arial Narrow" panose="020B0606020202030204" pitchFamily="34" charset="0"/>
              </a:rPr>
              <a:t>Федерации»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4400" dirty="0">
                <a:solidFill>
                  <a:srgbClr val="4A66AC">
                    <a:lumMod val="75000"/>
                  </a:srgbClr>
                </a:solidFill>
                <a:latin typeface="Arial Narrow" panose="020B0606020202030204" pitchFamily="34" charset="0"/>
              </a:rPr>
              <a:t>Уголовный кодекс Российской Федерации от 13.06.1996 № 63-ФЗ (редакция от 17.04.2017)</a:t>
            </a:r>
            <a:endParaRPr lang="ru-RU" sz="4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4200" b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4200" b="1" dirty="0" smtClean="0">
                <a:latin typeface="Arial Narrow" panose="020B0606020202030204" pitchFamily="34" charset="0"/>
              </a:rPr>
              <a:t> Антикоррупционная </a:t>
            </a:r>
            <a:r>
              <a:rPr lang="ru-RU" sz="4200" b="1" dirty="0">
                <a:latin typeface="Arial Narrow" panose="020B0606020202030204" pitchFamily="34" charset="0"/>
              </a:rPr>
              <a:t>Хартия российского </a:t>
            </a:r>
            <a:r>
              <a:rPr lang="ru-RU" sz="4200" b="1" dirty="0" smtClean="0">
                <a:latin typeface="Arial Narrow" panose="020B0606020202030204" pitchFamily="34" charset="0"/>
              </a:rPr>
              <a:t>бизнеса.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4200" b="1" dirty="0" smtClean="0">
              <a:latin typeface="Arial Narrow" panose="020B0606020202030204" pitchFamily="34" charset="0"/>
            </a:endParaRPr>
          </a:p>
          <a:p>
            <a:endParaRPr lang="ru-RU" sz="3600" b="1" dirty="0" smtClean="0">
              <a:latin typeface="Arial Narrow" panose="020B0606020202030204" pitchFamily="34" charset="0"/>
            </a:endParaRPr>
          </a:p>
          <a:p>
            <a:pPr algn="just"/>
            <a:endParaRPr lang="ru-RU" sz="36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400" b="1" dirty="0">
              <a:latin typeface="Arial Narrow" panose="020B0606020202030204" pitchFamily="34" charset="0"/>
            </a:endParaRP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64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07" y="519951"/>
            <a:ext cx="6678706" cy="64545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Федеральный закон от 25.12.2008 № 273-ФЗ </a:t>
            </a:r>
            <a:r>
              <a:rPr lang="ru-RU" sz="2000" dirty="0" smtClean="0">
                <a:latin typeface="Arial Narrow" panose="020B0606020202030204" pitchFamily="34" charset="0"/>
              </a:rPr>
              <a:t/>
            </a:r>
            <a:br>
              <a:rPr lang="ru-RU" sz="2000" dirty="0" smtClean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«</a:t>
            </a:r>
            <a:r>
              <a:rPr lang="ru-RU" sz="2000" dirty="0">
                <a:latin typeface="Arial Narrow" panose="020B0606020202030204" pitchFamily="34" charset="0"/>
              </a:rPr>
              <a:t>О  противодействии коррупции»</a:t>
            </a:r>
            <a:br>
              <a:rPr lang="ru-RU" sz="2000" dirty="0">
                <a:latin typeface="Arial Narrow" panose="020B0606020202030204" pitchFamily="34" charset="0"/>
              </a:rPr>
            </a:b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294" y="1276354"/>
            <a:ext cx="8597153" cy="505410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Arial Narrow" panose="020B0606020202030204" pitchFamily="34" charset="0"/>
              </a:rPr>
              <a:t>«Коррупция» </a:t>
            </a:r>
            <a:r>
              <a:rPr lang="ru-RU" sz="2400" dirty="0" smtClean="0">
                <a:latin typeface="Arial Narrow" panose="020B0606020202030204" pitchFamily="34" charset="0"/>
              </a:rPr>
              <a:t>- это: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а) злоупотребление служебным положением, дача взятки,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получение взятки, злоупотребление полномочиями,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коммерческий подкуп либо иное незаконное использование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физическим лицом своего должностного положения вопреки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законным интересам общества и государства в целях получения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выгоды в виде денег, ценностей, иного имущества или услуг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имущественного характера, иных имущественных прав для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себя или для третьих лиц либо незаконное предоставление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такой выгоды указанному лицу другими физическими лицами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algn="just"/>
            <a:endParaRPr lang="en-US" sz="18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б) совершение деяний, указанных в подпункте «а» настоящего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пункта, от имени или интересах юридического лица.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83" y="1711731"/>
            <a:ext cx="3774669" cy="37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484" y="256709"/>
            <a:ext cx="6311152" cy="80112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основными принципами противодействия  коррупции являются: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338" y="1389529"/>
            <a:ext cx="7644686" cy="4887144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П</a:t>
            </a:r>
            <a:r>
              <a:rPr lang="ru-RU" sz="2000" dirty="0" smtClean="0">
                <a:latin typeface="Arial Narrow" panose="020B0606020202030204" pitchFamily="34" charset="0"/>
              </a:rPr>
              <a:t>ризнание, обеспечение и защита основных прав и свобод  человека и гражданина</a:t>
            </a:r>
            <a:r>
              <a:rPr lang="en-US" sz="2000" dirty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З</a:t>
            </a:r>
            <a:r>
              <a:rPr lang="ru-RU" sz="2000" dirty="0" smtClean="0">
                <a:latin typeface="Arial Narrow" panose="020B0606020202030204" pitchFamily="34" charset="0"/>
              </a:rPr>
              <a:t>аконность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П</a:t>
            </a:r>
            <a:r>
              <a:rPr lang="ru-RU" sz="2000" dirty="0" smtClean="0">
                <a:latin typeface="Arial Narrow" panose="020B0606020202030204" pitchFamily="34" charset="0"/>
              </a:rPr>
              <a:t>убличность и открытость деятельности государственных органов и органов местного самоуправления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Н</a:t>
            </a:r>
            <a:r>
              <a:rPr lang="ru-RU" sz="2000" dirty="0" smtClean="0">
                <a:latin typeface="Arial Narrow" panose="020B0606020202030204" pitchFamily="34" charset="0"/>
              </a:rPr>
              <a:t>еотвратимость ответственности за совершение коррупционных правонарушений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К</a:t>
            </a:r>
            <a:r>
              <a:rPr lang="ru-RU" sz="2000" dirty="0" smtClean="0">
                <a:latin typeface="Arial Narrow" panose="020B0606020202030204" pitchFamily="34" charset="0"/>
              </a:rPr>
              <a:t>омплексное использование политических, организационных, информационно – пропагандистских, социально – экономических, правовых, специальных и иных мер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П</a:t>
            </a:r>
            <a:r>
              <a:rPr lang="ru-RU" sz="2000" dirty="0" smtClean="0">
                <a:latin typeface="Arial Narrow" panose="020B0606020202030204" pitchFamily="34" charset="0"/>
              </a:rPr>
              <a:t>риоритетное применение мер по предупреждению коррупции</a:t>
            </a:r>
            <a:r>
              <a:rPr lang="en-US" sz="2000" dirty="0" smtClean="0">
                <a:latin typeface="Arial Narrow" panose="020B0606020202030204" pitchFamily="34" charset="0"/>
              </a:rPr>
              <a:t>;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Arial Narrow" panose="020B0606020202030204" pitchFamily="34" charset="0"/>
              </a:rPr>
              <a:t>С</a:t>
            </a:r>
            <a:r>
              <a:rPr lang="ru-RU" sz="2000" dirty="0" smtClean="0">
                <a:latin typeface="Arial Narrow" panose="020B0606020202030204" pitchFamily="34" charset="0"/>
              </a:rPr>
              <a:t>отрудничество государства с институтами гражданского общества, международными организациями и физическими лицами. 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975" y="265674"/>
            <a:ext cx="6798869" cy="629714"/>
          </a:xfrm>
        </p:spPr>
        <p:txBody>
          <a:bodyPr/>
          <a:lstStyle/>
          <a:p>
            <a:r>
              <a:rPr lang="ru-RU" dirty="0" smtClean="0"/>
              <a:t>противодействие коррупции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306" y="1150848"/>
            <a:ext cx="4589929" cy="5402352"/>
          </a:xfrm>
        </p:spPr>
        <p:txBody>
          <a:bodyPr>
            <a:normAutofit/>
          </a:bodyPr>
          <a:lstStyle/>
          <a:p>
            <a:pPr marL="285750" indent="-285750" algn="just">
              <a:buFontTx/>
              <a:buChar char="-"/>
            </a:pPr>
            <a:r>
              <a:rPr lang="ru-RU" sz="1800" dirty="0" smtClean="0">
                <a:latin typeface="Arial Narrow" panose="020B0606020202030204" pitchFamily="34" charset="0"/>
              </a:rPr>
              <a:t>это деятельность федеральных органов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 государственной власти, органов </a:t>
            </a: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 государственной власти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smtClean="0">
                <a:latin typeface="Arial Narrow" panose="020B0606020202030204" pitchFamily="34" charset="0"/>
              </a:rPr>
              <a:t>субъектов Российской Федерации, органов местного самоуправления, институтов гражданского общества, организаций и физических лиц в пределах их полномочий:</a:t>
            </a: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а) по предупреждению коррупции, в том числе по выявлению и последующему устранению причин коррупции (профилактика коррупции)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б) по выявлению, предупреждению, пресечению, раскрытию и расследованию коррупционных правонарушений (борьба с коррупцией)</a:t>
            </a:r>
            <a:r>
              <a:rPr lang="en-US" sz="1800" dirty="0" smtClean="0">
                <a:latin typeface="Arial Narrow" panose="020B0606020202030204" pitchFamily="34" charset="0"/>
              </a:rPr>
              <a:t>;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  <a:p>
            <a:pPr algn="just"/>
            <a:r>
              <a:rPr lang="ru-RU" sz="1800" dirty="0" smtClean="0">
                <a:latin typeface="Arial Narrow" panose="020B0606020202030204" pitchFamily="34" charset="0"/>
              </a:rPr>
              <a:t>в) по минимизации и (или) ликвидации последствий коррупционных правонарушений.</a:t>
            </a:r>
          </a:p>
          <a:p>
            <a:pPr algn="just"/>
            <a:endParaRPr lang="ru-RU" sz="1800" dirty="0">
              <a:latin typeface="Arial Narrow" panose="020B0606020202030204" pitchFamily="34" charset="0"/>
            </a:endParaRPr>
          </a:p>
          <a:p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294292"/>
            <a:ext cx="2581836" cy="2581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75" y="4428564"/>
            <a:ext cx="3954025" cy="21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15" y="265674"/>
            <a:ext cx="6798869" cy="629714"/>
          </a:xfrm>
        </p:spPr>
        <p:txBody>
          <a:bodyPr/>
          <a:lstStyle/>
          <a:p>
            <a:pPr algn="ctr"/>
            <a:r>
              <a:rPr lang="ru-RU" dirty="0" smtClean="0"/>
              <a:t>формы коррупционных преступлений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376" y="1276354"/>
            <a:ext cx="8163181" cy="50541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нецелевое использование и хищение бюджетных средств </a:t>
            </a:r>
            <a:r>
              <a:rPr lang="ru-RU" sz="2000" b="1" dirty="0" smtClean="0">
                <a:latin typeface="Arial Narrow" panose="020B0606020202030204" pitchFamily="34" charset="0"/>
              </a:rPr>
              <a:t>(ст. 285 УК РФ)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злоупотребление и превышение должностных полномочий </a:t>
            </a:r>
            <a:r>
              <a:rPr lang="ru-RU" sz="2000" b="1" dirty="0" smtClean="0">
                <a:latin typeface="Arial Narrow" panose="020B0606020202030204" pitchFamily="34" charset="0"/>
              </a:rPr>
              <a:t>(ст. 285 и 286      УК РФ)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мошенничество, совершенное лицом с использованием своего служебного положения </a:t>
            </a:r>
            <a:r>
              <a:rPr lang="ru-RU" sz="2000" b="1" dirty="0" smtClean="0">
                <a:latin typeface="Arial Narrow" panose="020B0606020202030204" pitchFamily="34" charset="0"/>
              </a:rPr>
              <a:t>(ст. 159 УК РФ – крупный штраф </a:t>
            </a:r>
            <a:r>
              <a:rPr lang="ru-RU" sz="2000" b="1" i="1" dirty="0" smtClean="0">
                <a:latin typeface="Arial Narrow" panose="020B0606020202030204" pitchFamily="34" charset="0"/>
              </a:rPr>
              <a:t>(до 1 млн. руб.) </a:t>
            </a:r>
            <a:r>
              <a:rPr lang="ru-RU" sz="2000" b="1" dirty="0" smtClean="0">
                <a:latin typeface="Arial Narrow" panose="020B0606020202030204" pitchFamily="34" charset="0"/>
              </a:rPr>
              <a:t>и лишение свободы на срок до десяти лет)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получение и дача взятки</a:t>
            </a:r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latin typeface="Arial Narrow" panose="020B0606020202030204" pitchFamily="34" charset="0"/>
              </a:rPr>
              <a:t>(ст. 290 и ст. 291 УК РФ – лишение свободы до 12 лет и 8 лет соответственно)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Narrow" panose="020B0606020202030204" pitchFamily="34" charset="0"/>
              </a:rPr>
              <a:t>изготовление и сбыт поддельных документов </a:t>
            </a:r>
            <a:r>
              <a:rPr lang="ru-RU" sz="2000" b="1" dirty="0" smtClean="0">
                <a:latin typeface="Arial Narrow" panose="020B0606020202030204" pitchFamily="34" charset="0"/>
              </a:rPr>
              <a:t>(ст. 327 УК РФ).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наказание: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1084823"/>
            <a:ext cx="8010525" cy="5297487"/>
          </a:xfrm>
        </p:spPr>
      </p:pic>
    </p:spTree>
    <p:extLst>
      <p:ext uri="{BB962C8B-B14F-4D97-AF65-F5344CB8AC3E}">
        <p14:creationId xmlns:p14="http://schemas.microsoft.com/office/powerpoint/2010/main" val="9867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73629" y="274638"/>
            <a:ext cx="8229600" cy="5620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38" y="179294"/>
            <a:ext cx="5323875" cy="65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устой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1127</Words>
  <Application>Microsoft Office PowerPoint</Application>
  <PresentationFormat>Экран (4:3)</PresentationFormat>
  <Paragraphs>97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пустой</vt:lpstr>
      <vt:lpstr>Презентация PowerPoint</vt:lpstr>
      <vt:lpstr>Нормативная база:</vt:lpstr>
      <vt:lpstr>Нормативная база:</vt:lpstr>
      <vt:lpstr>Федеральный закон от 25.12.2008 № 273-ФЗ  «О  противодействии коррупции» </vt:lpstr>
      <vt:lpstr>основными принципами противодействия  коррупции являются:</vt:lpstr>
      <vt:lpstr>противодействие коррупции</vt:lpstr>
      <vt:lpstr>формы коррупционных преступлений</vt:lpstr>
      <vt:lpstr>наказание: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понятие конфликта интересов педагогического работника</vt:lpstr>
      <vt:lpstr>ответственность  педагогического  работника  за  неприятие  мер  по  предотвращению  или  урегулированию  конфликта интересов,  стороной  которого  он  является</vt:lpstr>
      <vt:lpstr>как поступить в случае  вымогательства взятки?</vt:lpstr>
      <vt:lpstr>Как поступить в случае  предложения взятки?</vt:lpstr>
      <vt:lpstr>что следует предпринять сразу после свершившегося  факта предложения взятки?</vt:lpstr>
      <vt:lpstr>ВАШИ ДЕЙСТВИЯ, ЕСЛИ ВЫ ПРИНЯЛИ РЕШЕНИЕ ПРОТИВОСТОЯТЬ КОРРУПЦИИ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Лидия Дерендяева</dc:creator>
  <cp:lastModifiedBy>Ольга Козаченко</cp:lastModifiedBy>
  <cp:revision>88</cp:revision>
  <dcterms:created xsi:type="dcterms:W3CDTF">2017-02-14T14:40:52Z</dcterms:created>
  <dcterms:modified xsi:type="dcterms:W3CDTF">2023-02-27T16:46:35Z</dcterms:modified>
</cp:coreProperties>
</file>