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7" r:id="rId6"/>
    <p:sldId id="258" r:id="rId7"/>
    <p:sldId id="268" r:id="rId8"/>
    <p:sldId id="269" r:id="rId9"/>
    <p:sldId id="266" r:id="rId1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3DE5"/>
    <a:srgbClr val="666666"/>
    <a:srgbClr val="7BEBD8"/>
    <a:srgbClr val="8335E5"/>
    <a:srgbClr val="6B8DE1"/>
    <a:srgbClr val="6C92E1"/>
    <a:srgbClr val="6313DC"/>
    <a:srgbClr val="1E3ADA"/>
    <a:srgbClr val="030553"/>
    <a:srgbClr val="7D4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52" autoAdjust="0"/>
  </p:normalViewPr>
  <p:slideViewPr>
    <p:cSldViewPr snapToGrid="0" showGuides="1">
      <p:cViewPr varScale="1">
        <p:scale>
          <a:sx n="83" d="100"/>
          <a:sy n="83" d="100"/>
        </p:scale>
        <p:origin x="48" y="82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AF506F9-91AB-457B-A321-BA32DFC452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71BC67-B9B6-41AE-BB4E-51234F2098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EF8425-799E-4BB3-93FC-DB50D75463C2}" type="datetime1">
              <a:rPr lang="ru-RU" smtClean="0"/>
              <a:t>18.12.2024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E2BB79-F5ED-4C7F-A869-D9A323F2CA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0207CB-184F-4400-BBE4-E0B71DE062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28996C-DF1E-45F4-80FD-86472FDB1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84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9FE1B3-CAF9-4AB4-BF0F-EF4449266F5B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0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5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7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0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00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0E3B86-8017-4DDB-873C-B192BA975714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8BEB3D-820A-4993-85CA-946D2E0AECD3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19EF33-7D17-4F1E-BF13-521EC8C53CF3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63C0E1-821C-4080-90BA-714C325B9CB0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BCAE7-D13D-4B3C-A730-518924538B3A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76079A-FC00-496A-AE4E-7D121DC53F0B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CF0AE3-FE8D-4634-8838-1D4614CE2796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17365E-AC06-41FC-B1FE-F45D5FD9DFA9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DF3DEE-969A-4699-A3DB-585B7CC37D32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656669-AB1C-4B0D-B3DD-9A3D4FE861ED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FBA9B3-027E-465A-82C8-72569465AF71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3E6836B-BA39-4ED9-9BFE-18A9A741A5DA}" type="datetime1">
              <a:rPr lang="ru-RU" noProof="0" smtClean="0"/>
              <a:t>18.12.2024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Слайд 1 с информацией о кадрах</a:t>
            </a:r>
          </a:p>
        </p:txBody>
      </p:sp>
      <p:sp>
        <p:nvSpPr>
          <p:cNvPr id="24" name="Надпись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768703" y="1570505"/>
            <a:ext cx="6484353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Социальный</a:t>
            </a:r>
          </a:p>
          <a:p>
            <a:pPr rtl="0"/>
            <a:r>
              <a:rPr lang="ru-RU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сертификат дополнительного образования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768703" y="5153734"/>
            <a:ext cx="4574340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20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Что это такое и как его получить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E504344-8563-476C-9EF9-4200B272F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22609" y="-3312859"/>
            <a:ext cx="8948964" cy="12105059"/>
            <a:chOff x="4855953" y="-2833465"/>
            <a:chExt cx="8948964" cy="12105059"/>
          </a:xfrm>
        </p:grpSpPr>
        <p:sp>
          <p:nvSpPr>
            <p:cNvPr id="18" name="Полилиния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Слайд 1 с информацией о кадрах</a:t>
            </a:r>
          </a:p>
        </p:txBody>
      </p:sp>
      <p:sp>
        <p:nvSpPr>
          <p:cNvPr id="24" name="Надпись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3500779" y="898819"/>
            <a:ext cx="825579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3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Социальный сертификат </a:t>
            </a:r>
          </a:p>
          <a:p>
            <a:pPr rtl="0"/>
            <a:r>
              <a:rPr lang="ru-RU" sz="3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дополнительного образования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3500779" y="2592983"/>
            <a:ext cx="8255791" cy="30777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20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Это право ребенка обучаться по программам дополнительного образования за счет средств государства. Он позволяет посещать научные, творческие, спортивные и другие занятия за счет бюджетных средств.</a:t>
            </a:r>
          </a:p>
          <a:p>
            <a:pPr rtl="0"/>
            <a:endParaRPr lang="ru-RU" sz="20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r>
              <a:rPr lang="ru-RU" sz="20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Сертификат существует только в электронной форме и позволяет ребенку записаться как в бесплатный кружок (финансируемый государством), так и в платный. Платный кружок можно частично или полностью оплатить с помощью сертификата. Уточните, принимает ли организация его к оплате.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E504344-8563-476C-9EF9-4200B272F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83185" y="-2666107"/>
            <a:ext cx="8948964" cy="12105059"/>
            <a:chOff x="4855953" y="-2833465"/>
            <a:chExt cx="8948964" cy="12105059"/>
          </a:xfrm>
        </p:grpSpPr>
        <p:sp>
          <p:nvSpPr>
            <p:cNvPr id="18" name="Полилиния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05063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 5">
            <a:extLst>
              <a:ext uri="{FF2B5EF4-FFF2-40B4-BE49-F238E27FC236}">
                <a16:creationId xmlns:a16="http://schemas.microsoft.com/office/drawing/2014/main" id="{6BFCD1AA-E1CA-41D6-8605-56AFEBE4EEE3}"/>
              </a:ext>
            </a:extLst>
          </p:cNvPr>
          <p:cNvSpPr/>
          <p:nvPr/>
        </p:nvSpPr>
        <p:spPr>
          <a:xfrm>
            <a:off x="1536168" y="1480872"/>
            <a:ext cx="61206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101D99-B002-4698-9C7E-C942B9AA2D39}"/>
              </a:ext>
            </a:extLst>
          </p:cNvPr>
          <p:cNvSpPr/>
          <p:nvPr/>
        </p:nvSpPr>
        <p:spPr>
          <a:xfrm>
            <a:off x="2510633" y="1350799"/>
            <a:ext cx="7839168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 rtl="0"/>
            <a:r>
              <a:rPr lang="ru-RU" sz="1600" b="1" i="1" u="sng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Возраст пользователя.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Сертификат ДО можно оформить на каждого ребенка в семье от 5 до 17 лет.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4FF47BA-9557-4442-8E2A-74A4F4AAD237}"/>
              </a:ext>
            </a:extLst>
          </p:cNvPr>
          <p:cNvSpPr/>
          <p:nvPr/>
        </p:nvSpPr>
        <p:spPr>
          <a:xfrm>
            <a:off x="1536168" y="2243111"/>
            <a:ext cx="61206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: Скругленные углы 10">
            <a:extLst>
              <a:ext uri="{FF2B5EF4-FFF2-40B4-BE49-F238E27FC236}">
                <a16:creationId xmlns:a16="http://schemas.microsoft.com/office/drawing/2014/main" id="{6B458D5C-BDF7-4A75-A4E8-B99128DCD84A}"/>
              </a:ext>
            </a:extLst>
          </p:cNvPr>
          <p:cNvSpPr/>
          <p:nvPr/>
        </p:nvSpPr>
        <p:spPr>
          <a:xfrm>
            <a:off x="1536168" y="3060046"/>
            <a:ext cx="61206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A17B45E-57F0-4725-89C0-3CD74A5097A3}"/>
              </a:ext>
            </a:extLst>
          </p:cNvPr>
          <p:cNvSpPr/>
          <p:nvPr/>
        </p:nvSpPr>
        <p:spPr>
          <a:xfrm>
            <a:off x="2438327" y="2150695"/>
            <a:ext cx="7839169" cy="147732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 rtl="0"/>
            <a:r>
              <a:rPr lang="ru-RU" sz="1600" b="1" i="1" u="sng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Как работает.</a:t>
            </a:r>
            <a:r>
              <a:rPr lang="ru-RU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Средства поступают на счет сертификата после зачисления на программу. В каждом муниципальном образовании номинал сертификата может отличаться. Одного сертификата может хватить на оплату только одной программы или нескольких программ в зависимости от их стоимости. Подробности о стоимости программ и размере финансового обеспечения сертификата можно узнать в организациях дополнительного образования и в Муниципальном опорном центре.</a:t>
            </a:r>
          </a:p>
        </p:txBody>
      </p:sp>
      <p:sp>
        <p:nvSpPr>
          <p:cNvPr id="13" name="Прямоугольник: Скругленные углы 12">
            <a:extLst>
              <a:ext uri="{FF2B5EF4-FFF2-40B4-BE49-F238E27FC236}">
                <a16:creationId xmlns:a16="http://schemas.microsoft.com/office/drawing/2014/main" id="{64E3D015-D1E6-40C0-B820-5D2B0144652D}"/>
              </a:ext>
            </a:extLst>
          </p:cNvPr>
          <p:cNvSpPr/>
          <p:nvPr/>
        </p:nvSpPr>
        <p:spPr>
          <a:xfrm>
            <a:off x="1510317" y="4171799"/>
            <a:ext cx="606509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A2787E81-0672-7348-8BAE-E9515F87C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1367" y="-4860244"/>
            <a:ext cx="8948964" cy="12105059"/>
            <a:chOff x="4855953" y="-2833465"/>
            <a:chExt cx="8948964" cy="12105059"/>
          </a:xfrm>
        </p:grpSpPr>
        <p:sp>
          <p:nvSpPr>
            <p:cNvPr id="38" name="Полилиния 10">
              <a:extLst>
                <a:ext uri="{FF2B5EF4-FFF2-40B4-BE49-F238E27FC236}">
                  <a16:creationId xmlns:a16="http://schemas.microsoft.com/office/drawing/2014/main" id="{99702ADE-779D-09A4-F4DC-E1AE12B8616D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9" name="Полилиния 11">
              <a:extLst>
                <a:ext uri="{FF2B5EF4-FFF2-40B4-BE49-F238E27FC236}">
                  <a16:creationId xmlns:a16="http://schemas.microsoft.com/office/drawing/2014/main" id="{29C62EA0-076F-7F72-FC93-BD3743C3799A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0" name="Полилиния 12">
              <a:extLst>
                <a:ext uri="{FF2B5EF4-FFF2-40B4-BE49-F238E27FC236}">
                  <a16:creationId xmlns:a16="http://schemas.microsoft.com/office/drawing/2014/main" id="{1AE68039-11A9-920E-A1FA-7BE2649FEFD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15" name="Заголовок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Слайд 2 с информацией о кадрах</a:t>
            </a:r>
          </a:p>
        </p:txBody>
      </p:sp>
      <p:sp>
        <p:nvSpPr>
          <p:cNvPr id="2" name="Надпись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2291665" y="263299"/>
            <a:ext cx="805813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sz="3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Самое главное о социальном сертификате дополнительного образования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DB9DA55-0D41-F43F-6BE3-BDD1C8287F6A}"/>
              </a:ext>
            </a:extLst>
          </p:cNvPr>
          <p:cNvSpPr/>
          <p:nvPr/>
        </p:nvSpPr>
        <p:spPr>
          <a:xfrm>
            <a:off x="2464152" y="3817102"/>
            <a:ext cx="7839170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 rtl="0"/>
            <a:r>
              <a:rPr lang="ru-RU" sz="1600" b="1" i="1" u="sng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Где принимают.</a:t>
            </a:r>
            <a:r>
              <a:rPr lang="ru-RU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Сертификатом можно оплатить занятия в учреждениях, которые подведомственны Министерству образования Ростовской области. Вы можете записаться на кружок через портал Госуслуги или при личном обращении в образовательное учреждение.</a:t>
            </a:r>
          </a:p>
        </p:txBody>
      </p:sp>
      <p:sp>
        <p:nvSpPr>
          <p:cNvPr id="25" name="Прямоугольник: Скругленные углы 12">
            <a:extLst>
              <a:ext uri="{FF2B5EF4-FFF2-40B4-BE49-F238E27FC236}">
                <a16:creationId xmlns:a16="http://schemas.microsoft.com/office/drawing/2014/main" id="{EC2B6FDE-FFA9-6557-7C31-4BC7628BF323}"/>
              </a:ext>
            </a:extLst>
          </p:cNvPr>
          <p:cNvSpPr/>
          <p:nvPr/>
        </p:nvSpPr>
        <p:spPr>
          <a:xfrm>
            <a:off x="1560162" y="5326545"/>
            <a:ext cx="606508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01B969E-EDEF-9C07-F117-5B6FE198443F}"/>
              </a:ext>
            </a:extLst>
          </p:cNvPr>
          <p:cNvSpPr/>
          <p:nvPr/>
        </p:nvSpPr>
        <p:spPr>
          <a:xfrm>
            <a:off x="2464152" y="5032173"/>
            <a:ext cx="7839171" cy="73866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 rtl="0"/>
            <a:r>
              <a:rPr lang="ru-RU" sz="1600" b="1" i="1" u="sng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ВАЖНО!  Сертификат нельзя обналичить или оплатить занятия в школах искусств. Сертификат – это не материальный документ, а электронная запись, подтверждающая право ребенка на обучение в выбранном кружке.</a:t>
            </a:r>
            <a:endParaRPr lang="ru-RU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48C7860B-DE2F-6C5D-4F02-37EEDC54F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8140560" y="-3577123"/>
            <a:ext cx="8948964" cy="12105059"/>
            <a:chOff x="4855953" y="-2833465"/>
            <a:chExt cx="8948964" cy="12105059"/>
          </a:xfrm>
        </p:grpSpPr>
        <p:sp>
          <p:nvSpPr>
            <p:cNvPr id="34" name="Полилиния 10">
              <a:extLst>
                <a:ext uri="{FF2B5EF4-FFF2-40B4-BE49-F238E27FC236}">
                  <a16:creationId xmlns:a16="http://schemas.microsoft.com/office/drawing/2014/main" id="{C4D881F7-7BD9-740D-7E82-B6E9F8704D4E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" name="Полилиния 11">
              <a:extLst>
                <a:ext uri="{FF2B5EF4-FFF2-40B4-BE49-F238E27FC236}">
                  <a16:creationId xmlns:a16="http://schemas.microsoft.com/office/drawing/2014/main" id="{9D4183A5-4ADD-8224-CFEC-8802C44A79AE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" name="Полилиния 12">
              <a:extLst>
                <a:ext uri="{FF2B5EF4-FFF2-40B4-BE49-F238E27FC236}">
                  <a16:creationId xmlns:a16="http://schemas.microsoft.com/office/drawing/2014/main" id="{B37A38DC-F742-61FA-C729-F52D0EB9A4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Заголовок 52" hidden="1">
            <a:extLst>
              <a:ext uri="{FF2B5EF4-FFF2-40B4-BE49-F238E27FC236}">
                <a16:creationId xmlns:a16="http://schemas.microsoft.com/office/drawing/2014/main" id="{6BCAF586-A14B-4A3B-A249-655ADDBB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Слайд 8 с информацией о кадрах</a:t>
            </a: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D6F6675C-8D39-04DE-C5F1-0AD1AEC4CA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42" b="1155"/>
          <a:stretch/>
        </p:blipFill>
        <p:spPr>
          <a:xfrm>
            <a:off x="363390" y="566745"/>
            <a:ext cx="11465219" cy="6216824"/>
          </a:xfrm>
          <a:prstGeom prst="rect">
            <a:avLst/>
          </a:prstGeom>
        </p:spPr>
      </p:pic>
      <p:sp>
        <p:nvSpPr>
          <p:cNvPr id="3" name="Надпись 2">
            <a:extLst>
              <a:ext uri="{FF2B5EF4-FFF2-40B4-BE49-F238E27FC236}">
                <a16:creationId xmlns:a16="http://schemas.microsoft.com/office/drawing/2014/main" id="{CE6AF7FE-5978-4B5F-90E1-044AC25EC230}"/>
              </a:ext>
            </a:extLst>
          </p:cNvPr>
          <p:cNvSpPr txBox="1"/>
          <p:nvPr/>
        </p:nvSpPr>
        <p:spPr>
          <a:xfrm>
            <a:off x="0" y="150725"/>
            <a:ext cx="12192000" cy="4904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 rtl="0"/>
            <a:r>
              <a:rPr lang="ru-RU" dirty="0"/>
              <a:t>Как помочь ребёнку выбрать программу?</a:t>
            </a:r>
          </a:p>
        </p:txBody>
      </p:sp>
    </p:spTree>
    <p:extLst>
      <p:ext uri="{BB962C8B-B14F-4D97-AF65-F5344CB8AC3E}">
        <p14:creationId xmlns:p14="http://schemas.microsoft.com/office/powerpoint/2010/main" val="218319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571462" y="356239"/>
            <a:ext cx="7716974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Как записаться в кружки</a:t>
            </a:r>
          </a:p>
          <a:p>
            <a:pPr rtl="0"/>
            <a:r>
              <a:rPr lang="ru-RU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помощью личной подачи заявления</a:t>
            </a:r>
          </a:p>
          <a:p>
            <a:pPr rtl="0"/>
            <a:r>
              <a:rPr lang="ru-RU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организацию?</a:t>
            </a:r>
          </a:p>
        </p:txBody>
      </p:sp>
      <p:grpSp>
        <p:nvGrpSpPr>
          <p:cNvPr id="62" name="Группа 61" descr="Это изображение содержит руки женщины, пишущей на бумаге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6351470" y="-510800"/>
            <a:ext cx="7123173" cy="7055091"/>
            <a:chOff x="4597682" y="-439156"/>
            <a:chExt cx="7594320" cy="7252450"/>
          </a:xfrm>
        </p:grpSpPr>
        <p:sp>
          <p:nvSpPr>
            <p:cNvPr id="45" name="Полилиния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7" name="Полилиния: Фигура 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63115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6" name="Полилиния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7" name="Полилиния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9" name="Полилиния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0" name="Полилиния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1" name="Полилиния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60" name="Группа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Полилиния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3" name="Полилиния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54" name="Полилиния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Полилиния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6" name="Полилиния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7" name="Полилиния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8" name="Полилиния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15" name="Заголовок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Слайд 2 с информацией о кадрах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01B969E-EDEF-9C07-F117-5B6FE198443F}"/>
              </a:ext>
            </a:extLst>
          </p:cNvPr>
          <p:cNvSpPr/>
          <p:nvPr/>
        </p:nvSpPr>
        <p:spPr>
          <a:xfrm>
            <a:off x="575554" y="3026525"/>
            <a:ext cx="7032682" cy="266226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Для подачи заявления вам понадобятся следующие документы:</a:t>
            </a:r>
          </a:p>
          <a:p>
            <a:pPr rtl="0"/>
            <a:endParaRPr lang="ru-RU" sz="900" b="1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r>
              <a:rPr lang="ru-RU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- Документ, удостоверяющий личность родителя или </a:t>
            </a:r>
          </a:p>
          <a:p>
            <a:pPr rtl="0"/>
            <a:r>
              <a:rPr lang="ru-RU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 законного представителя ребенка;</a:t>
            </a:r>
          </a:p>
          <a:p>
            <a:pPr rtl="0"/>
            <a:endParaRPr lang="ru-RU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r>
              <a:rPr lang="ru-RU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- СНИЛС родителя или законного представителя ребенка;</a:t>
            </a:r>
          </a:p>
          <a:p>
            <a:pPr rtl="0"/>
            <a:endParaRPr lang="ru-RU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r>
              <a:rPr lang="ru-RU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- Документ, удостоверяющих личность ребенка;</a:t>
            </a:r>
          </a:p>
          <a:p>
            <a:pPr rtl="0"/>
            <a:endParaRPr lang="ru-RU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r>
              <a:rPr lang="ru-RU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- СНИЛС ребенка.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1234EC6-400E-692D-90C0-E347DFD2436A}"/>
              </a:ext>
            </a:extLst>
          </p:cNvPr>
          <p:cNvSpPr/>
          <p:nvPr/>
        </p:nvSpPr>
        <p:spPr>
          <a:xfrm>
            <a:off x="575554" y="5954061"/>
            <a:ext cx="7032682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После заполнения заявления, организация зачислит ребенка в выбранный кружок, активировав тем самым ваш сертификат ДО </a:t>
            </a:r>
            <a:endParaRPr lang="ru-RU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FEFD03-9F90-ADDA-23FE-B6DAAACBF109}"/>
              </a:ext>
            </a:extLst>
          </p:cNvPr>
          <p:cNvSpPr/>
          <p:nvPr/>
        </p:nvSpPr>
        <p:spPr>
          <a:xfrm>
            <a:off x="571462" y="1935139"/>
            <a:ext cx="7608704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Так как онлайн-сервисы для записи в кружки не всегда корректно работают, есть простой способ записаться на занятия, лично подав заявление</a:t>
            </a:r>
          </a:p>
          <a:p>
            <a:pPr rtl="0"/>
            <a:r>
              <a:rPr lang="ru-RU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в организацию дополнительного образования</a:t>
            </a:r>
            <a:endParaRPr lang="ru-RU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0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Слайд 10 с информацией о кадрах</a:t>
            </a:r>
          </a:p>
        </p:txBody>
      </p:sp>
      <p:grpSp>
        <p:nvGrpSpPr>
          <p:cNvPr id="23" name="Группа 22" descr="Это изображение содержит абстрактную форму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8084289" y="-3311931"/>
            <a:ext cx="8948964" cy="12105059"/>
            <a:chOff x="4855953" y="-2833465"/>
            <a:chExt cx="8948964" cy="12105059"/>
          </a:xfrm>
        </p:grpSpPr>
        <p:sp>
          <p:nvSpPr>
            <p:cNvPr id="20" name="Полилиния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Надпись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336428" y="1741201"/>
            <a:ext cx="8254678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у вас остались вопросы </a:t>
            </a:r>
          </a:p>
          <a:p>
            <a:pPr rtl="0"/>
            <a:r>
              <a:rPr lang="ru-RU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получению социального сертификата ДО,</a:t>
            </a:r>
          </a:p>
          <a:p>
            <a:pPr rtl="0"/>
            <a:r>
              <a:rPr lang="ru-RU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обращайтесь в</a:t>
            </a:r>
          </a:p>
          <a:p>
            <a:pPr rtl="0"/>
            <a:r>
              <a:rPr lang="ru-RU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Муниципальный опорный центр дополнительного образования</a:t>
            </a:r>
          </a:p>
          <a:p>
            <a:pPr rtl="0"/>
            <a:r>
              <a:rPr lang="ru-RU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Аксайского района</a:t>
            </a: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508512C1-CFC8-5685-EC63-189B216E9CD2}"/>
              </a:ext>
            </a:extLst>
          </p:cNvPr>
          <p:cNvGrpSpPr/>
          <p:nvPr/>
        </p:nvGrpSpPr>
        <p:grpSpPr>
          <a:xfrm>
            <a:off x="336428" y="5345962"/>
            <a:ext cx="3211842" cy="1115099"/>
            <a:chOff x="336428" y="5263116"/>
            <a:chExt cx="3450469" cy="1197946"/>
          </a:xfrm>
        </p:grpSpPr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id="{CD19C891-5599-36B4-C88E-A1F2DB2A5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28" y="5263116"/>
              <a:ext cx="368599" cy="1197946"/>
            </a:xfrm>
            <a:prstGeom prst="rect">
              <a:avLst/>
            </a:prstGeom>
          </p:spPr>
        </p:pic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52D5B24B-55FF-F7AA-F6A2-50CC8FC22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3481" y="5327605"/>
              <a:ext cx="3003416" cy="11038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668227_win32_fixed" id="{17DD1A52-D3DE-4BC7-AB4E-5ED952CBB3F4}" vid="{D8C85220-06A0-4E3D-954C-BC12E2647BF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421E6-0B73-4301-8D1C-0131DB42FA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900F64-9193-44F8-BD63-E681103777C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0CA4BDF-ECBC-4F8E-8F31-E58428FA4B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Широкоэкранный</PresentationFormat>
  <Paragraphs>49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Тема Office</vt:lpstr>
      <vt:lpstr>Слайд 1 с информацией о кадрах</vt:lpstr>
      <vt:lpstr>Слайд 1 с информацией о кадрах</vt:lpstr>
      <vt:lpstr>Слайд 2 с информацией о кадрах</vt:lpstr>
      <vt:lpstr>Слайд 8 с информацией о кадрах</vt:lpstr>
      <vt:lpstr>Слайд 2 с информацией о кадрах</vt:lpstr>
      <vt:lpstr>Слайд 10 с информацией о кадрах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2022-01-19T22:30:16Z</dcterms:created>
  <dcterms:modified xsi:type="dcterms:W3CDTF">2024-12-18T08:54:43Z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